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9" r:id="rId2"/>
    <p:sldId id="257" r:id="rId3"/>
    <p:sldId id="270" r:id="rId4"/>
    <p:sldId id="258" r:id="rId5"/>
    <p:sldId id="259" r:id="rId6"/>
    <p:sldId id="261" r:id="rId7"/>
    <p:sldId id="274" r:id="rId8"/>
    <p:sldId id="276" r:id="rId9"/>
    <p:sldId id="277" r:id="rId10"/>
    <p:sldId id="262" r:id="rId11"/>
    <p:sldId id="273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B0549-CF6D-41F8-B6E0-861977426392}" v="710" dt="2020-03-04T16:16:52.103"/>
    <p1510:client id="{F9C945F6-6B11-407B-9518-4BC2CB2594DA}" v="430" dt="2020-03-04T16:59:28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90" d="100"/>
          <a:sy n="90" d="100"/>
        </p:scale>
        <p:origin x="-1122" y="-1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922" y="685800"/>
            <a:ext cx="6500813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922" y="3843868"/>
            <a:ext cx="520065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685260" y="8467"/>
            <a:ext cx="3095625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62889" y="91546"/>
            <a:ext cx="494053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79108" y="228600"/>
            <a:ext cx="4024313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960368" y="32279"/>
            <a:ext cx="3943054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74409" y="609602"/>
            <a:ext cx="3529012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8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57212" y="533400"/>
            <a:ext cx="879028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42951" y="3843867"/>
            <a:ext cx="674717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3" y="685800"/>
            <a:ext cx="817245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2" y="4114800"/>
            <a:ext cx="6935490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6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97" y="685800"/>
            <a:ext cx="74295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5047" y="3429000"/>
            <a:ext cx="69342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3" y="4301068"/>
            <a:ext cx="69342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2097" y="812222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6897" y="2768601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68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2" y="3429000"/>
            <a:ext cx="69342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1" y="5132981"/>
            <a:ext cx="693549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3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398" y="685800"/>
            <a:ext cx="74295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5923" y="3928534"/>
            <a:ext cx="69342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2" y="4978400"/>
            <a:ext cx="6934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2097" y="812222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6897" y="2768601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75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3" y="685800"/>
            <a:ext cx="817245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5922" y="3928534"/>
            <a:ext cx="69342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2" y="4766733"/>
            <a:ext cx="69342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8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6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6735" y="685800"/>
            <a:ext cx="1671638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3" y="685800"/>
            <a:ext cx="635635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5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7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2" y="2006600"/>
            <a:ext cx="69342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3" y="4495800"/>
            <a:ext cx="69342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8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922" y="685801"/>
            <a:ext cx="401184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109" y="685801"/>
            <a:ext cx="4009264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815" y="685800"/>
            <a:ext cx="3777952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22" y="1270529"/>
            <a:ext cx="401184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241" y="685800"/>
            <a:ext cx="379042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7818" y="1262062"/>
            <a:ext cx="400496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4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572" y="685800"/>
            <a:ext cx="29718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23" y="685800"/>
            <a:ext cx="4829176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572" y="2209800"/>
            <a:ext cx="29718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85" y="1447800"/>
            <a:ext cx="4891088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3572" y="914400"/>
            <a:ext cx="266579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7285" y="2777067"/>
            <a:ext cx="489237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2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0662" y="2963334"/>
            <a:ext cx="2422760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922" y="4487333"/>
            <a:ext cx="69342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922" y="685801"/>
            <a:ext cx="69342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7335" y="6172201"/>
            <a:ext cx="13001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922" y="6172201"/>
            <a:ext cx="6129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100" y="5578476"/>
            <a:ext cx="92807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89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3951"/>
            <a:ext cx="9906000" cy="13615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lt"/>
                <a:cs typeface="Calibri" pitchFamily="34" charset="0"/>
              </a:rPr>
              <a:t>СТРАТИФИКАЦИЯ СЕРДЕЧНО-СОСУДИСТОГО РИСКА У МУЖЧИН, РАБОТАЮЩИХ НА КРУПНОМ МЕТАЛЛУРГИЧЕСКОМ ПРЕДПРИЯТИИ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230" y="5160498"/>
            <a:ext cx="9056794" cy="56352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just">
              <a:lnSpc>
                <a:spcPct val="70000"/>
              </a:lnSpc>
            </a:pP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Научный руководитель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 </a:t>
            </a:r>
            <a:r>
              <a:rPr lang="ru-RU" sz="7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ст.н.с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 клинического отдела ФБУН </a:t>
            </a:r>
            <a:r>
              <a:rPr lang="ru-RU" sz="7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ННИИГиП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 </a:t>
            </a:r>
            <a:r>
              <a:rPr lang="ru-RU" sz="7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Роспотребнадзора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, </a:t>
            </a:r>
          </a:p>
          <a:p>
            <a:pPr algn="just">
              <a:lnSpc>
                <a:spcPct val="70000"/>
              </a:lnSpc>
            </a:pPr>
            <a:r>
              <a:rPr lang="ru-RU" sz="7200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зав.кафедрой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 пропедевтики внутренних болезней 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ПИМУ  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д.м.н</a:t>
            </a:r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.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+mn-lt"/>
                <a:cs typeface="Calibri" pitchFamily="34" charset="0"/>
              </a:rPr>
              <a:t>Макарова Е.В.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6051"/>
            <a:ext cx="27241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ФГБОУ 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«Приволжский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Исследовательский медицинский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Университет»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Минздрава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9264" y="146051"/>
            <a:ext cx="280541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Федеральное бюджетное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«Нижегородский научно-исследовательский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Институт гигиены и профессиональной патологии»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kern="0" dirty="0" err="1">
                <a:solidFill>
                  <a:srgbClr val="2DA2BF">
                    <a:lumMod val="50000"/>
                  </a:srgbClr>
                </a:solidFill>
                <a:latin typeface="+mn-lt"/>
                <a:cs typeface="+mn-cs"/>
              </a:rPr>
              <a:t>Роспотребнадзора</a:t>
            </a:r>
            <a:endParaRPr lang="ru-RU" sz="1050" kern="0" dirty="0">
              <a:solidFill>
                <a:srgbClr val="2DA2BF">
                  <a:lumMod val="50000"/>
                </a:srgbClr>
              </a:solidFill>
              <a:latin typeface="+mn-lt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0996" l="9551" r="100000">
                        <a14:backgroundMark x1="10112" y1="65145" x2="10112" y2="65145"/>
                        <a14:backgroundMark x1="64045" y1="63071" x2="64045" y2="63071"/>
                        <a14:backgroundMark x1="43820" y1="63900" x2="43820" y2="63900"/>
                        <a14:backgroundMark x1="50000" y1="54357" x2="50000" y2="54357"/>
                        <a14:backgroundMark x1="93258" y1="54772" x2="93258" y2="54772"/>
                        <a14:backgroundMark x1="94382" y1="46058" x2="94382" y2="46058"/>
                        <a14:backgroundMark x1="94944" y1="38174" x2="94944" y2="38174"/>
                        <a14:backgroundMark x1="95506" y1="30705" x2="95506" y2="30705"/>
                        <a14:backgroundMark x1="71348" y1="47303" x2="71348" y2="47303"/>
                        <a14:backgroundMark x1="52809" y1="16598" x2="52809" y2="16598"/>
                        <a14:backgroundMark x1="35955" y1="15353" x2="35955" y2="15353"/>
                        <a14:backgroundMark x1="30337" y1="43568" x2="30337" y2="43568"/>
                        <a14:backgroundMark x1="96067" y1="6224" x2="96067" y2="6224"/>
                        <a14:backgroundMark x1="5056" y1="5809" x2="5056" y2="5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915"/>
          <a:stretch>
            <a:fillRect/>
          </a:stretch>
        </p:blipFill>
        <p:spPr bwMode="auto">
          <a:xfrm>
            <a:off x="3957828" y="146051"/>
            <a:ext cx="1592368" cy="147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https://cdn4.docdoc.pro/clinic/logo/min_53578.jpg?1572322954"/>
          <p:cNvSpPr>
            <a:spLocks noChangeAspect="1" noChangeArrowheads="1"/>
          </p:cNvSpPr>
          <p:nvPr/>
        </p:nvSpPr>
        <p:spPr bwMode="auto">
          <a:xfrm>
            <a:off x="126405" y="-144463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cdn4.docdoc.pro/clinic/logo/min_53578.jpg?1572322954"/>
          <p:cNvSpPr>
            <a:spLocks noChangeAspect="1" noChangeArrowheads="1"/>
          </p:cNvSpPr>
          <p:nvPr/>
        </p:nvSpPr>
        <p:spPr bwMode="auto">
          <a:xfrm>
            <a:off x="250230" y="7938"/>
            <a:ext cx="247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8055" y="1656802"/>
            <a:ext cx="8435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XI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Межрегиональная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научно-практическая интернет-конференция </a:t>
            </a:r>
          </a:p>
          <a:p>
            <a:pPr algn="ctr" fontAlgn="base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молодых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ученых и специалистов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Роспотребнадзора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с международным участием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Гигиена, экология и риски здоровью в современных условиях»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2100" y="5989781"/>
            <a:ext cx="24418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14-16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апреля 2021 г.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Саратов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29" y="4095024"/>
            <a:ext cx="95210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Автор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м.н.с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 клинического отдела ФБУН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ННИИГиП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Роспотребнадзора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ассистент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кафедры пропедевтики внутренних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болезней ПИМУ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М.Ю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Милютина</a:t>
            </a:r>
          </a:p>
        </p:txBody>
      </p:sp>
    </p:spTree>
    <p:extLst>
      <p:ext uri="{BB962C8B-B14F-4D97-AF65-F5344CB8AC3E}">
        <p14:creationId xmlns:p14="http://schemas.microsoft.com/office/powerpoint/2010/main" val="24598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69771"/>
              </p:ext>
            </p:extLst>
          </p:nvPr>
        </p:nvGraphicFramePr>
        <p:xfrm>
          <a:off x="233918" y="1092530"/>
          <a:ext cx="9441711" cy="4819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237"/>
                <a:gridCol w="3147237"/>
                <a:gridCol w="3147237"/>
              </a:tblGrid>
              <a:tr h="6493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метод оценки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риск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шкала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SCORE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шкала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Рейнольдса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0595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низкий</a:t>
                      </a:r>
                      <a:endParaRPr lang="ru-RU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68 %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(0-1 б)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22,8%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&lt;5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б)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E2"/>
                    </a:solidFill>
                  </a:tcPr>
                </a:tc>
              </a:tr>
              <a:tr h="10595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умеренный</a:t>
                      </a:r>
                      <a:endParaRPr lang="ru-RU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23%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(1-5 б)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51,2%</a:t>
                      </a:r>
                      <a:endParaRPr lang="en-US" sz="32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(5-10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б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95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высокий</a:t>
                      </a:r>
                      <a:endParaRPr lang="ru-RU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(5-10 б)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20%</a:t>
                      </a:r>
                      <a:endParaRPr lang="en-US" sz="32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(10-20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б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9117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libri" pitchFamily="34" charset="0"/>
                          <a:cs typeface="Calibri" pitchFamily="34" charset="0"/>
                        </a:rPr>
                        <a:t>очень высокий</a:t>
                      </a:r>
                      <a:endParaRPr lang="ru-RU"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0%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10 б)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6%</a:t>
                      </a:r>
                      <a:endParaRPr lang="en-US" sz="32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lvl="2" algn="l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(&gt;20</a:t>
                      </a:r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 б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244696" y="160770"/>
            <a:ext cx="6822834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РЕЗУЛЬТАТЫ</a:t>
            </a:r>
            <a:r>
              <a:rPr kumimoji="0" lang="ru-RU" sz="3200" b="1" i="0" u="none" strike="noStrike" kern="1200" cap="all" spc="0" normalizeH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ИССЛЕДОВАНИЯ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6503444" y="0"/>
            <a:ext cx="2282732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ВЫВОДЫ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1392" y="3466215"/>
            <a:ext cx="9350182" cy="1089096"/>
          </a:xfrm>
          <a:prstGeom prst="roundRect">
            <a:avLst/>
          </a:prstGeom>
          <a:solidFill>
            <a:srgbClr val="FA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Целесообразно включение липидного профиля в стандарты периодического медицинского осмотра работающего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населения для выявления скрытых липидных нарушений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092" y="5017761"/>
            <a:ext cx="9455727" cy="1363827"/>
          </a:xfrm>
          <a:prstGeom prst="roundRect">
            <a:avLst/>
          </a:prstGeom>
          <a:solidFill>
            <a:srgbClr val="FA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Метод оценки сердечно-сосудистого риска у мужчин молодого и среднего возраста по шкале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Рейнольдса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является наиболее чувствительным по сравнению со шкалой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SCORE за счет включения в расчеты уровня С-реактивного белка и уровня ЛПВП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фактора отягощенной наследственности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9509" y="426027"/>
            <a:ext cx="8443" cy="5824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7" idx="1"/>
          </p:cNvCxnSpPr>
          <p:nvPr/>
        </p:nvCxnSpPr>
        <p:spPr>
          <a:xfrm>
            <a:off x="281421" y="4010763"/>
            <a:ext cx="1899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23730" y="6250817"/>
            <a:ext cx="15618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1421" y="1773012"/>
            <a:ext cx="1688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15092" y="808075"/>
            <a:ext cx="9385363" cy="2158409"/>
          </a:xfrm>
          <a:prstGeom prst="roundRect">
            <a:avLst/>
          </a:prstGeom>
          <a:solidFill>
            <a:srgbClr val="FA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Выявлена высокая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распротраненность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традиционных ФР у мужчин, работающих на металлургическом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предприятии: самым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распространенным фактором риска, имеющимся более чем у половины обследованных, является избыточный вес, у половины работников выявлена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гиперхолестеринемия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чуть менее половины являются курильщиками, треть обследованных имеет артериальную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гипертензию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1"/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93" y="140053"/>
            <a:ext cx="3579904" cy="59228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Актуальность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E9F56-F9AC-4BAA-A427-12528407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68" y="1464669"/>
            <a:ext cx="3954230" cy="198263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 данным ВОЗ ежегодно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от ССЗ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умирает 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17,5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миллионов человек (31% всех случаев смерти в мире)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00" y="1127777"/>
            <a:ext cx="5103690" cy="51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0038" y="3896829"/>
            <a:ext cx="4098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60% летальных исходов приходится на трудоспособный возраст от 25 до 64 лет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9666" y="2618508"/>
            <a:ext cx="4231924" cy="69619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133678" y="1688523"/>
            <a:ext cx="603644" cy="1278081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7" y="4032372"/>
            <a:ext cx="6191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2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01" y="2878282"/>
            <a:ext cx="5733826" cy="3387436"/>
          </a:xfrm>
        </p:spPr>
        <p:txBody>
          <a:bodyPr>
            <a:noAutofit/>
          </a:bodyPr>
          <a:lstStyle/>
          <a:p>
            <a:pPr algn="just"/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качестве </a:t>
            </a:r>
            <a:r>
              <a:rPr lang="ru-RU" sz="2000" cap="none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первичной профилактики ССЗ предложена </a:t>
            </a:r>
            <a:r>
              <a:rPr lang="ru-RU" sz="2400" b="1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стратегия </a:t>
            </a:r>
            <a:r>
              <a:rPr lang="ru-RU" sz="2400" b="1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высокого риска </a:t>
            </a:r>
            <a:r>
              <a:rPr lang="ru-RU" sz="2000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cap="none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активная стратификация суммарного кардиоваскулярного риска </a:t>
            </a:r>
            <a:r>
              <a:rPr lang="ru-RU" sz="2000" cap="none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 лиц трудоспособного возраста для своевременной диагностики АГ, скрытых нарушений липидного и углеводного обмена и других сердечно-сосудистых поражений</a:t>
            </a:r>
            <a:endParaRPr lang="ru-RU" sz="2000" cap="non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2" y="1298414"/>
            <a:ext cx="5943600" cy="148635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Эффективный контроль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факторов риска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ССЗ приводит к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значительному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снижению (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более чем на 50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%) частоты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новых случаев ССЗ,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их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осложнений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смертей от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них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2311" y="6279493"/>
            <a:ext cx="390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Gibbons G.H., Harold J.G., Jessup 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M. J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Coll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Cardiol.2013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Perk J., Backer G.D.,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Gohlke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 H. et al.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Heart 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J.2013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130859" y="1808018"/>
            <a:ext cx="325042" cy="384464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9" y="4023301"/>
            <a:ext cx="35212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86" y="1693058"/>
            <a:ext cx="2228195" cy="332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8623088" y="1885951"/>
            <a:ext cx="1153458" cy="306531"/>
          </a:xfrm>
          <a:prstGeom prst="borderCallout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Возраст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&gt;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55 лет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8324782" y="1464668"/>
            <a:ext cx="1153458" cy="306531"/>
          </a:xfrm>
          <a:prstGeom prst="borderCallout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Мужской пол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8687815" y="2434385"/>
            <a:ext cx="1153458" cy="306531"/>
          </a:xfrm>
          <a:prstGeom prst="borderCallout1">
            <a:avLst>
              <a:gd name="adj1" fmla="val 35699"/>
              <a:gd name="adj2" fmla="val -8333"/>
              <a:gd name="adj3" fmla="val 51483"/>
              <a:gd name="adj4" fmla="val -2223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Ожирение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8651934" y="2984751"/>
            <a:ext cx="1234523" cy="306531"/>
          </a:xfrm>
          <a:prstGeom prst="borderCallout1">
            <a:avLst>
              <a:gd name="adj1" fmla="val 49259"/>
              <a:gd name="adj2" fmla="val -3942"/>
              <a:gd name="adj3" fmla="val 51483"/>
              <a:gd name="adj4" fmla="val -1198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ru-RU" sz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ислипидэмия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8671476" y="3430280"/>
            <a:ext cx="1153458" cy="306531"/>
          </a:xfrm>
          <a:prstGeom prst="borderCallout1">
            <a:avLst>
              <a:gd name="adj1" fmla="val 45869"/>
              <a:gd name="adj2" fmla="val -2478"/>
              <a:gd name="adj3" fmla="val 41313"/>
              <a:gd name="adj4" fmla="val -905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НТГ,СД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8433582" y="3870035"/>
            <a:ext cx="1391352" cy="306531"/>
          </a:xfrm>
          <a:prstGeom prst="borderCallout1">
            <a:avLst>
              <a:gd name="adj1" fmla="val 45869"/>
              <a:gd name="adj2" fmla="val -6137"/>
              <a:gd name="adj3" fmla="val 14195"/>
              <a:gd name="adj4" fmla="val -1491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аследственность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8671474" y="4271672"/>
            <a:ext cx="1153458" cy="306531"/>
          </a:xfrm>
          <a:prstGeom prst="borderCallout1">
            <a:avLst>
              <a:gd name="adj1" fmla="val 39089"/>
              <a:gd name="adj2" fmla="val -6137"/>
              <a:gd name="adj3" fmla="val 4025"/>
              <a:gd name="adj4" fmla="val -156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АГ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Выноска 1 20"/>
          <p:cNvSpPr/>
          <p:nvPr/>
        </p:nvSpPr>
        <p:spPr>
          <a:xfrm>
            <a:off x="8687815" y="4715948"/>
            <a:ext cx="1153458" cy="306531"/>
          </a:xfrm>
          <a:prstGeom prst="borderCallout1">
            <a:avLst>
              <a:gd name="adj1" fmla="val 18750"/>
              <a:gd name="adj2" fmla="val -8333"/>
              <a:gd name="adj3" fmla="val -50212"/>
              <a:gd name="adj4" fmla="val -214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Курение</a:t>
            </a:r>
            <a:endParaRPr lang="ru-RU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5529793" y="140053"/>
            <a:ext cx="3579904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Актуальность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D85B1C-23DD-43A2-ACB6-7306BCE8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68" y="1918953"/>
            <a:ext cx="9019276" cy="2133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Calibri" pitchFamily="34" charset="0"/>
                <a:ea typeface="+mn-lt"/>
                <a:cs typeface="Calibri" pitchFamily="34" charset="0"/>
              </a:rPr>
              <a:t>оценить распространенность традиционных 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факторов риска сердечно-сосудистых заболеваний у </a:t>
            </a:r>
            <a:r>
              <a:rPr lang="ru-RU" sz="2800" dirty="0">
                <a:latin typeface="Calibri" pitchFamily="34" charset="0"/>
                <a:ea typeface="+mn-lt"/>
                <a:cs typeface="Calibri" pitchFamily="34" charset="0"/>
              </a:rPr>
              <a:t>мужчин, работающих на крупном металлургическом предприятии, а также проанализировать результаты стратификации кардиоваскулярного риска у данной категории лиц при помощи шкалы SCORE и шкалы </a:t>
            </a:r>
            <a:r>
              <a:rPr lang="ru-RU" sz="2800" dirty="0" err="1" smtClean="0">
                <a:latin typeface="Calibri" pitchFamily="34" charset="0"/>
                <a:ea typeface="+mn-lt"/>
                <a:cs typeface="Calibri" pitchFamily="34" charset="0"/>
              </a:rPr>
              <a:t>Рейнольдса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4632845" y="131248"/>
            <a:ext cx="4875611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ЦЕЛЬ</a:t>
            </a:r>
            <a:r>
              <a:rPr kumimoji="0" lang="ru-RU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ИССЛЕДОВАНИЯ</a:t>
            </a:r>
            <a:endParaRPr kumimoji="0" lang="ru-RU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6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AD485A-C3CF-442C-8103-92752AEA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18" y="3275311"/>
            <a:ext cx="9438492" cy="1018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медицинский осмотр по </a:t>
            </a:r>
            <a:r>
              <a:rPr lang="ru-RU" sz="2800" dirty="0">
                <a:latin typeface="Calibri" pitchFamily="34" charset="0"/>
                <a:ea typeface="+mn-lt"/>
                <a:cs typeface="Calibri" pitchFamily="34" charset="0"/>
              </a:rPr>
              <a:t>приказу </a:t>
            </a:r>
            <a:r>
              <a:rPr lang="ru-RU" sz="2800" dirty="0" err="1">
                <a:latin typeface="Calibri" pitchFamily="34" charset="0"/>
                <a:ea typeface="+mn-lt"/>
                <a:cs typeface="Calibri" pitchFamily="34" charset="0"/>
              </a:rPr>
              <a:t>Минздравсоцразвития</a:t>
            </a:r>
            <a:r>
              <a:rPr lang="ru-RU" sz="2800" dirty="0">
                <a:latin typeface="Calibri" pitchFamily="34" charset="0"/>
                <a:ea typeface="+mn-lt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от 12.04.2011N 302н с оценкой статуса </a:t>
            </a:r>
            <a:r>
              <a:rPr lang="ru-RU" sz="2800" dirty="0">
                <a:latin typeface="Calibri" pitchFamily="34" charset="0"/>
                <a:ea typeface="+mn-lt"/>
                <a:cs typeface="Calibri" pitchFamily="34" charset="0"/>
              </a:rPr>
              <a:t>и стажа 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курения, 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индекса массы тела, 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липидного 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спектра, расчетом коэффициента </a:t>
            </a:r>
            <a:r>
              <a:rPr lang="ru-RU" sz="2800" dirty="0" err="1" smtClean="0">
                <a:latin typeface="Calibri" pitchFamily="34" charset="0"/>
                <a:ea typeface="+mn-lt"/>
                <a:cs typeface="Calibri" pitchFamily="34" charset="0"/>
              </a:rPr>
              <a:t>атерогенности</a:t>
            </a:r>
            <a:r>
              <a:rPr lang="ru-RU" sz="2800" dirty="0" smtClean="0">
                <a:latin typeface="Calibri" pitchFamily="34" charset="0"/>
                <a:ea typeface="+mn-lt"/>
                <a:cs typeface="Calibri" pitchFamily="34" charset="0"/>
              </a:rPr>
              <a:t> (КА) </a:t>
            </a:r>
            <a:endParaRPr lang="ru-RU" sz="2800" dirty="0">
              <a:latin typeface="Calibri" pitchFamily="34" charset="0"/>
              <a:ea typeface="+mn-lt"/>
              <a:cs typeface="Calibri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318550" y="2257762"/>
            <a:ext cx="5674518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МЕТОДЫ</a:t>
            </a:r>
            <a:r>
              <a:rPr kumimoji="0" lang="ru-RU" b="1" i="0" u="none" strike="noStrike" kern="1200" cap="all" spc="0" normalizeH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ИССЛЕДОВАНИЯ</a:t>
            </a:r>
            <a:endParaRPr kumimoji="0" lang="ru-RU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111620" y="3639717"/>
            <a:ext cx="299714" cy="353291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" y="5043340"/>
            <a:ext cx="336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418" y="4675063"/>
            <a:ext cx="93594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определение сердечно-сосудистого риска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двумя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методами: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 шкале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SCORE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 шкале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Рейнольдса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3" t="28788" r="14167" b="14040"/>
          <a:stretch/>
        </p:blipFill>
        <p:spPr bwMode="auto">
          <a:xfrm>
            <a:off x="7857459" y="5043340"/>
            <a:ext cx="1135609" cy="171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139078" y="140053"/>
            <a:ext cx="5853990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Материал </a:t>
            </a:r>
            <a:r>
              <a:rPr kumimoji="0" lang="ru-RU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ИССЛЕДОВАНИЯ</a:t>
            </a:r>
            <a:endParaRPr kumimoji="0" lang="ru-RU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21" y="1252017"/>
            <a:ext cx="943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200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работников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АО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«Выксунский металлургический завод» </a:t>
            </a:r>
          </a:p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все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мужчины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) средний возраст 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39,5</a:t>
            </a:r>
            <a:r>
              <a:rPr lang="ru-RU" sz="2400" u="sng" dirty="0">
                <a:latin typeface="Calibri" pitchFamily="34" charset="0"/>
                <a:cs typeface="Calibri" pitchFamily="34" charset="0"/>
              </a:rPr>
              <a:t>+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10,5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лет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8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199321" y="1694976"/>
            <a:ext cx="4401879" cy="4836767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5245" y="1672744"/>
            <a:ext cx="4273081" cy="485899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D223A4-5F6D-4DEC-BB42-86978F75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0" y="317899"/>
            <a:ext cx="5950571" cy="700411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Второй этап исследования </a:t>
            </a:r>
          </a:p>
        </p:txBody>
      </p:sp>
      <p:pic>
        <p:nvPicPr>
          <p:cNvPr id="258" name="Рисунок 258" descr="Изображение выглядит как шкафчи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9A1C8DD-D5F0-4B08-8A95-9F976586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92" y="3935242"/>
            <a:ext cx="3485986" cy="2496199"/>
          </a:xfrm>
          <a:prstGeom prst="rect">
            <a:avLst/>
          </a:prstGeom>
        </p:spPr>
      </p:pic>
      <p:pic>
        <p:nvPicPr>
          <p:cNvPr id="260" name="Рисунок 26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7015A33-E271-4C42-BDAB-46438FCEB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92" t="12963" r="42915" b="9259"/>
          <a:stretch/>
        </p:blipFill>
        <p:spPr>
          <a:xfrm>
            <a:off x="5699051" y="4045578"/>
            <a:ext cx="3294018" cy="2275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59" y="2365584"/>
            <a:ext cx="383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абличный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метод с учетом пола, возраста,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статуса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курения,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артериального давления, общего холестерина</a:t>
            </a:r>
            <a:endParaRPr lang="ru-RU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Использовалась модификация для с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тран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 высоким уровнем кардиоваскулярного риска</a:t>
            </a:r>
            <a:endParaRPr lang="ru-RU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739" y="2503126"/>
            <a:ext cx="38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калькулятор, учитывающий 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пол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возраст, статус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курения,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артериальное давление, общий холестерин, 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липеопротеины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высокой плотности, С-реактивный белок,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инфаркт/инсульт у родителей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2624" y="1903919"/>
            <a:ext cx="198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Шкала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SCORE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553" y="1903918"/>
            <a:ext cx="273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Шкала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Рейнольдса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5018" y="1026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0599" y="102641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318551" y="152515"/>
            <a:ext cx="5674518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МЕТОДЫ</a:t>
            </a:r>
            <a:r>
              <a:rPr kumimoji="0" lang="ru-RU" b="1" i="0" u="none" strike="noStrike" kern="1200" cap="all" spc="0" normalizeH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ИССЛЕДОВАНИЯ</a:t>
            </a:r>
            <a:endParaRPr kumimoji="0" lang="ru-RU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244696" y="160770"/>
            <a:ext cx="6822834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РЕЗУЛЬТАТЫ</a:t>
            </a:r>
            <a:r>
              <a:rPr kumimoji="0" lang="ru-RU" sz="3200" b="1" i="0" u="none" strike="noStrike" kern="1200" cap="all" spc="0" normalizeH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ИССЛЕДОВАНИЯ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733" y="647480"/>
            <a:ext cx="644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Традиционные ФР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мужчин трудоспособного возраста,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абс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., % 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78191"/>
              </p:ext>
            </p:extLst>
          </p:nvPr>
        </p:nvGraphicFramePr>
        <p:xfrm>
          <a:off x="0" y="1212112"/>
          <a:ext cx="9906000" cy="564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383"/>
                <a:gridCol w="2819617"/>
                <a:gridCol w="3302000"/>
              </a:tblGrid>
              <a:tr h="48311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Значение</a:t>
                      </a:r>
                      <a:endParaRPr lang="ru-RU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1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           </a:t>
                      </a:r>
                      <a:r>
                        <a:rPr lang="ru-RU" dirty="0" err="1" smtClean="0">
                          <a:latin typeface="Calibri" pitchFamily="34" charset="0"/>
                          <a:cs typeface="Calibri" pitchFamily="34" charset="0"/>
                        </a:rPr>
                        <a:t>Абс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713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Избыточный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вес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ru-RU" b="0" baseline="0" dirty="0" smtClean="0"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118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r"/>
                      <a:r>
                        <a:rPr lang="ru-RU" dirty="0" err="1" smtClean="0">
                          <a:latin typeface="Calibri" pitchFamily="34" charset="0"/>
                          <a:cs typeface="Calibri" pitchFamily="34" charset="0"/>
                        </a:rPr>
                        <a:t>Предожирение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86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43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Ожирение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 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степ.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12,5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Ожирение 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II</a:t>
                      </a:r>
                      <a:r>
                        <a:rPr lang="en-US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степ.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Ожирение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III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степ.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lang="ru-RU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Calibri" pitchFamily="34" charset="0"/>
                          <a:cs typeface="Calibri" pitchFamily="34" charset="0"/>
                        </a:rPr>
                        <a:t>Гиперхолестеринемия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101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50,5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Курение</a:t>
                      </a:r>
                      <a:endParaRPr lang="ru-RU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89 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44,5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Артериальная гипертензия</a:t>
                      </a: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АГ 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степ.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АГ 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</a:t>
                      </a: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степ.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АГ </a:t>
                      </a:r>
                      <a:r>
                        <a:rPr lang="en-US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III</a:t>
                      </a:r>
                      <a:r>
                        <a:rPr lang="ru-RU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степ.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3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Углеводные нарушения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  <a:endParaRPr lang="ru-RU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9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244696" y="160770"/>
            <a:ext cx="6822834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РЕЗУЛЬТАТЫ</a:t>
            </a:r>
            <a:r>
              <a:rPr kumimoji="0" lang="ru-RU" sz="3200" b="1" i="0" u="none" strike="noStrike" kern="1200" cap="all" spc="0" normalizeH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ИССЛЕДОВАНИЯ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387" y="732334"/>
            <a:ext cx="718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Характеристики липидного обмена обследованных работников, </a:t>
            </a:r>
            <a:r>
              <a:rPr lang="ru-RU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абс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.,%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69051"/>
              </p:ext>
            </p:extLst>
          </p:nvPr>
        </p:nvGraphicFramePr>
        <p:xfrm>
          <a:off x="0" y="1201478"/>
          <a:ext cx="9906000" cy="565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383"/>
                <a:gridCol w="2819617"/>
                <a:gridCol w="3302000"/>
              </a:tblGrid>
              <a:tr h="509214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Значение</a:t>
                      </a:r>
                      <a:endParaRPr lang="ru-RU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2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           </a:t>
                      </a:r>
                      <a:r>
                        <a:rPr lang="ru-RU" dirty="0" err="1" smtClean="0">
                          <a:latin typeface="Calibri" pitchFamily="34" charset="0"/>
                          <a:cs typeface="Calibri" pitchFamily="34" charset="0"/>
                        </a:rPr>
                        <a:t>Абс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16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Гиперхолестеринемия,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Мягкая гиперхолестеринемия,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5,0-6,4 ммоль/л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Умеренная гиперхолестеринемия,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6,5-8,0 ммоль/л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Выраженная </a:t>
                      </a:r>
                      <a:r>
                        <a:rPr lang="ru-RU" sz="1800" b="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гиперхолестеринемия</a:t>
                      </a:r>
                      <a:r>
                        <a:rPr lang="ru-RU" sz="18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&gt;</a:t>
                      </a:r>
                      <a:r>
                        <a:rPr lang="ru-RU" sz="18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8 </a:t>
                      </a:r>
                      <a:r>
                        <a:rPr lang="ru-RU" sz="1800" b="0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ммоль</a:t>
                      </a:r>
                      <a:r>
                        <a:rPr lang="ru-RU" sz="18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ЛПНП</a:t>
                      </a:r>
                      <a:r>
                        <a:rPr lang="en-US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&gt;3</a:t>
                      </a: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ммоль/л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ЛПВП</a:t>
                      </a:r>
                      <a:r>
                        <a:rPr lang="en-US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&lt;</a:t>
                      </a: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1,0 ммоль/л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ТГ&gt;1,7 </a:t>
                      </a:r>
                      <a:r>
                        <a:rPr lang="ru-RU" sz="1800" b="1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ммоль</a:t>
                      </a: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Коэффициент </a:t>
                      </a:r>
                      <a:r>
                        <a:rPr lang="ru-RU" sz="1800" b="1" dirty="0" err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атерогенности</a:t>
                      </a: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(КА</a:t>
                      </a:r>
                      <a:r>
                        <a:rPr lang="ru-RU" sz="18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r>
                        <a:rPr lang="en-US" sz="18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&gt;3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</a:t>
                      </a:r>
                      <a:endParaRPr lang="ru-RU" sz="2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46</a:t>
                      </a:r>
                      <a:r>
                        <a:rPr lang="ru-RU" sz="2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7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4D53F-E9EC-4812-AF51-E0616331838C}"/>
              </a:ext>
            </a:extLst>
          </p:cNvPr>
          <p:cNvSpPr txBox="1">
            <a:spLocks/>
          </p:cNvSpPr>
          <p:nvPr/>
        </p:nvSpPr>
        <p:spPr>
          <a:xfrm>
            <a:off x="3244696" y="160770"/>
            <a:ext cx="6822834" cy="5922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РЕЗУЛЬТАТЫ</a:t>
            </a:r>
            <a:r>
              <a:rPr kumimoji="0" lang="ru-RU" sz="3200" b="1" i="0" u="none" strike="noStrike" kern="1200" cap="all" spc="0" normalizeH="0" noProof="0" dirty="0" smtClean="0">
                <a:ln w="3175" cmpd="sng">
                  <a:noFill/>
                </a:ln>
                <a:solidFill>
                  <a:srgbClr val="760603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ИССЛЕДОВАНИЯ</a:t>
            </a:r>
            <a:endParaRPr kumimoji="0" lang="ru-RU" sz="3200" b="1" i="0" u="none" strike="noStrike" kern="1200" cap="all" spc="0" normalizeH="0" baseline="0" noProof="0" dirty="0">
              <a:ln w="3175" cmpd="sng">
                <a:noFill/>
              </a:ln>
              <a:solidFill>
                <a:srgbClr val="760603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/>
          <a:stretch/>
        </p:blipFill>
        <p:spPr bwMode="auto">
          <a:xfrm>
            <a:off x="8623088" y="0"/>
            <a:ext cx="1282912" cy="14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3061" y="1179724"/>
            <a:ext cx="9105094" cy="61733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Облследованные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 нормальным уровнем холестерина,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99 человек</a:t>
            </a:r>
          </a:p>
          <a:p>
            <a:pPr algn="ctr"/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3062" y="2109907"/>
            <a:ext cx="1732186" cy="67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ym typeface="Symbol"/>
              </a:rPr>
              <a:t></a:t>
            </a:r>
            <a:r>
              <a:rPr lang="ru-RU" dirty="0" smtClean="0"/>
              <a:t>ЛПНП</a:t>
            </a:r>
          </a:p>
          <a:p>
            <a:pPr algn="ctr"/>
            <a:r>
              <a:rPr lang="ru-RU" dirty="0" smtClean="0"/>
              <a:t>5 человек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0668" y="2109907"/>
            <a:ext cx="1767416" cy="67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ym typeface="Symbol"/>
              </a:rPr>
              <a:t>ТГ</a:t>
            </a:r>
          </a:p>
          <a:p>
            <a:pPr algn="ctr"/>
            <a:r>
              <a:rPr lang="ru-RU" dirty="0" smtClean="0">
                <a:sym typeface="Symbol"/>
              </a:rPr>
              <a:t>12 человек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1775" y="2114567"/>
            <a:ext cx="1855750" cy="67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ym typeface="Symbol"/>
              </a:rPr>
              <a:t>ЛП</a:t>
            </a:r>
            <a:r>
              <a:rPr lang="ru-RU" dirty="0">
                <a:sym typeface="Symbol"/>
              </a:rPr>
              <a:t>В</a:t>
            </a:r>
            <a:r>
              <a:rPr lang="ru-RU" dirty="0" smtClean="0">
                <a:sym typeface="Symbol"/>
              </a:rPr>
              <a:t>П</a:t>
            </a:r>
          </a:p>
          <a:p>
            <a:pPr algn="ctr"/>
            <a:r>
              <a:rPr lang="ru-RU" dirty="0" smtClean="0">
                <a:sym typeface="Symbol"/>
              </a:rPr>
              <a:t>15 человек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72669" y="2096944"/>
            <a:ext cx="2205485" cy="688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ym typeface="Symbol"/>
              </a:rPr>
              <a:t>КА</a:t>
            </a:r>
          </a:p>
          <a:p>
            <a:pPr algn="ctr"/>
            <a:r>
              <a:rPr lang="ru-RU" dirty="0" smtClean="0">
                <a:sym typeface="Symbol"/>
              </a:rPr>
              <a:t>25 человек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B4B75D-901E-43F0-93E0-9288221BE85E}"/>
              </a:ext>
            </a:extLst>
          </p:cNvPr>
          <p:cNvSpPr txBox="1"/>
          <p:nvPr/>
        </p:nvSpPr>
        <p:spPr>
          <a:xfrm>
            <a:off x="549915" y="4552685"/>
            <a:ext cx="93743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Х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отя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бы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один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фактор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риска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ССЗ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имелся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у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96% о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бследованных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мужчин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0" y="5221564"/>
            <a:ext cx="363884" cy="46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06057" y="5224021"/>
            <a:ext cx="826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36,5% обследованных имеют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три и более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факторов риска ССЗ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3" b="97293" l="10000" r="90000">
                        <a14:foregroundMark x1="55833" y1="15287" x2="55833" y2="15287"/>
                        <a14:foregroundMark x1="35333" y1="17197" x2="35333" y2="17197"/>
                        <a14:foregroundMark x1="47833" y1="84873" x2="47833" y2="84873"/>
                        <a14:foregroundMark x1="53333" y1="72452" x2="53333" y2="72452"/>
                        <a14:backgroundMark x1="17917" y1="43949" x2="17917" y2="43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1" y="5723529"/>
            <a:ext cx="971054" cy="62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5619" y="6332024"/>
            <a:ext cx="13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A9C1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холестерин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A9C1F">
                  <a:lumMod val="75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94" y="5846531"/>
            <a:ext cx="464927" cy="76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09" b="89641" l="4722" r="93056">
                        <a14:foregroundMark x1="34167" y1="13015" x2="34167" y2="13015"/>
                        <a14:foregroundMark x1="30417" y1="16866" x2="30417" y2="16866"/>
                        <a14:foregroundMark x1="33472" y1="29349" x2="33472" y2="29349"/>
                        <a14:foregroundMark x1="30139" y1="24037" x2="30139" y2="24037"/>
                        <a14:foregroundMark x1="32500" y1="35325" x2="32500" y2="35325"/>
                        <a14:foregroundMark x1="36111" y1="43825" x2="36111" y2="43825"/>
                        <a14:backgroundMark x1="12222" y1="19124" x2="12222" y2="19124"/>
                        <a14:backgroundMark x1="13889" y1="37450" x2="13889" y2="37450"/>
                        <a14:backgroundMark x1="12361" y1="71315" x2="12361" y2="71315"/>
                        <a14:backgroundMark x1="32083" y1="84993" x2="32083" y2="84993"/>
                        <a14:backgroundMark x1="89306" y1="68393" x2="89306" y2="68393"/>
                        <a14:backgroundMark x1="91389" y1="10890" x2="91389" y2="10890"/>
                        <a14:backgroundMark x1="49306" y1="11554" x2="49306" y2="11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43" y="5802905"/>
            <a:ext cx="728015" cy="93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814">
                        <a14:backgroundMark x1="5711" y1="52303" x2="5711" y2="52303"/>
                        <a14:backgroundMark x1="8380" y1="80581" x2="8380" y2="80581"/>
                        <a14:backgroundMark x1="94351" y1="84408" x2="94351" y2="84408"/>
                        <a14:backgroundMark x1="95220" y1="54713" x2="95220" y2="54713"/>
                        <a14:backgroundMark x1="49597" y1="6804" x2="49597" y2="6804"/>
                        <a14:backgroundMark x1="97145" y1="3189" x2="97145" y2="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77" y="5837661"/>
            <a:ext cx="804819" cy="8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305" y="841670"/>
            <a:ext cx="770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Особое внимание уделено лицам с нормальным уровнем общего холестерина</a:t>
            </a:r>
            <a:endParaRPr lang="ru-RU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68" name="Прямая соединительная линия 2067"/>
          <p:cNvCxnSpPr>
            <a:stCxn id="2" idx="2"/>
            <a:endCxn id="3" idx="0"/>
          </p:cNvCxnSpPr>
          <p:nvPr/>
        </p:nvCxnSpPr>
        <p:spPr>
          <a:xfrm flipH="1">
            <a:off x="1239155" y="1797056"/>
            <a:ext cx="3686453" cy="312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единительная линия 2069"/>
          <p:cNvCxnSpPr>
            <a:stCxn id="2" idx="2"/>
            <a:endCxn id="8" idx="0"/>
          </p:cNvCxnSpPr>
          <p:nvPr/>
        </p:nvCxnSpPr>
        <p:spPr>
          <a:xfrm flipH="1">
            <a:off x="3454376" y="1797056"/>
            <a:ext cx="1471232" cy="312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>
            <a:stCxn id="2" idx="2"/>
            <a:endCxn id="9" idx="0"/>
          </p:cNvCxnSpPr>
          <p:nvPr/>
        </p:nvCxnSpPr>
        <p:spPr>
          <a:xfrm>
            <a:off x="4925608" y="1797056"/>
            <a:ext cx="954042" cy="317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>
            <a:stCxn id="2" idx="2"/>
            <a:endCxn id="10" idx="0"/>
          </p:cNvCxnSpPr>
          <p:nvPr/>
        </p:nvCxnSpPr>
        <p:spPr>
          <a:xfrm>
            <a:off x="4925608" y="1797056"/>
            <a:ext cx="3449804" cy="299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373062" y="3022701"/>
            <a:ext cx="9218954" cy="61733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Более трети мужчин с нормальным уровнем общего холестерина имеют скрытые липидные нарушения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/>
          </a:p>
        </p:txBody>
      </p:sp>
      <p:cxnSp>
        <p:nvCxnSpPr>
          <p:cNvPr id="2081" name="Прямая соединительная линия 2080"/>
          <p:cNvCxnSpPr>
            <a:stCxn id="3" idx="2"/>
            <a:endCxn id="96" idx="0"/>
          </p:cNvCxnSpPr>
          <p:nvPr/>
        </p:nvCxnSpPr>
        <p:spPr>
          <a:xfrm>
            <a:off x="1239155" y="2785730"/>
            <a:ext cx="3743384" cy="236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я соединительная линия 2082"/>
          <p:cNvCxnSpPr>
            <a:stCxn id="8" idx="2"/>
            <a:endCxn id="96" idx="0"/>
          </p:cNvCxnSpPr>
          <p:nvPr/>
        </p:nvCxnSpPr>
        <p:spPr>
          <a:xfrm>
            <a:off x="3454376" y="2785730"/>
            <a:ext cx="1528163" cy="236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>
            <a:stCxn id="9" idx="2"/>
            <a:endCxn id="96" idx="0"/>
          </p:cNvCxnSpPr>
          <p:nvPr/>
        </p:nvCxnSpPr>
        <p:spPr>
          <a:xfrm flipH="1">
            <a:off x="4982539" y="2790390"/>
            <a:ext cx="897111" cy="232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7" name="Прямая соединительная линия 2086"/>
          <p:cNvCxnSpPr>
            <a:stCxn id="10" idx="2"/>
            <a:endCxn id="96" idx="0"/>
          </p:cNvCxnSpPr>
          <p:nvPr/>
        </p:nvCxnSpPr>
        <p:spPr>
          <a:xfrm flipH="1">
            <a:off x="4982539" y="2785730"/>
            <a:ext cx="3392873" cy="236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2087"/>
          <p:cNvSpPr txBox="1"/>
          <p:nvPr/>
        </p:nvSpPr>
        <p:spPr>
          <a:xfrm>
            <a:off x="674771" y="398329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целом: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8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4600532"/>
            <a:ext cx="365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5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708</Words>
  <Application>Microsoft Office PowerPoint</Application>
  <PresentationFormat>Лист A4 (210x297 мм)</PresentationFormat>
  <Paragraphs>178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Slice</vt:lpstr>
      <vt:lpstr>СТРАТИФИКАЦИЯ СЕРДЕЧНО-СОСУДИСТОГО РИСКА У МУЖЧИН, РАБОТАЮЩИХ НА КРУПНОМ МЕТАЛЛУРГИЧЕСКОМ ПРЕДПРИЯТИИ</vt:lpstr>
      <vt:lpstr>Актуальность</vt:lpstr>
      <vt:lpstr> В качестве первичной профилактики ССЗ предложена стратегия высокого риска - активная стратификация суммарного кардиоваскулярного риска у лиц трудоспособного возраста для своевременной диагностики АГ, скрытых нарушений липидного и углеводного обмена и других сердечно-сосудистых поражений</vt:lpstr>
      <vt:lpstr>Презентация PowerPoint</vt:lpstr>
      <vt:lpstr>Презентация PowerPoint</vt:lpstr>
      <vt:lpstr>Второй этап исследования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Марина</cp:lastModifiedBy>
  <cp:revision>729</cp:revision>
  <dcterms:created xsi:type="dcterms:W3CDTF">2020-03-04T15:09:48Z</dcterms:created>
  <dcterms:modified xsi:type="dcterms:W3CDTF">2021-04-13T18:07:46Z</dcterms:modified>
</cp:coreProperties>
</file>